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84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3" r:id="rId4"/>
    <p:sldId id="259" r:id="rId5"/>
    <p:sldId id="315" r:id="rId6"/>
    <p:sldId id="268" r:id="rId7"/>
    <p:sldId id="317" r:id="rId8"/>
    <p:sldId id="318" r:id="rId9"/>
    <p:sldId id="320" r:id="rId10"/>
    <p:sldId id="319" r:id="rId11"/>
    <p:sldId id="312" r:id="rId12"/>
    <p:sldId id="321" r:id="rId13"/>
    <p:sldId id="314" r:id="rId14"/>
    <p:sldId id="311" r:id="rId15"/>
    <p:sldId id="310" r:id="rId16"/>
  </p:sldIdLst>
  <p:sldSz cx="9144000" cy="5143500" type="screen16x9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99"/>
    <a:srgbClr val="200029"/>
    <a:srgbClr val="1A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1" autoAdjust="0"/>
    <p:restoredTop sz="84291" autoAdjust="0"/>
  </p:normalViewPr>
  <p:slideViewPr>
    <p:cSldViewPr>
      <p:cViewPr varScale="1">
        <p:scale>
          <a:sx n="60" d="100"/>
          <a:sy n="60" d="100"/>
        </p:scale>
        <p:origin x="-47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06" y="-90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FF9B02-B511-41B7-B86E-BB5F03402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5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91629A-89CF-4C2C-9865-CC6C32D54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7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0B106-CA7A-462B-9E3C-E754271A2A10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89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the past 10 years, we’ve had some harsh lessons to learn, and there has been a big drive on producing recommendations for a safer workforce can safer patient care, a lot of these talk about expanding and developing opportunities for enhancing education.</a:t>
            </a:r>
            <a:endParaRPr dirty="0"/>
          </a:p>
        </p:txBody>
      </p:sp>
      <p:sp>
        <p:nvSpPr>
          <p:cNvPr id="572" name="Google Shape;5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1629A-89CF-4C2C-9865-CC6C32D5498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7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0B106-CA7A-462B-9E3C-E754271A2A10}" type="slidenum">
              <a:rPr lang="en-GB" smtClean="0"/>
              <a:pPr eaLnBrk="1" hangingPunct="1"/>
              <a:t>14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9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4686"/>
            <a:ext cx="7772400" cy="110251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01516"/>
            <a:ext cx="6400800" cy="131445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8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91" y="742951"/>
            <a:ext cx="2105025" cy="4096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42951"/>
            <a:ext cx="6167438" cy="4096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5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5"/>
          <p:cNvSpPr txBox="1">
            <a:spLocks noGrp="1"/>
          </p:cNvSpPr>
          <p:nvPr>
            <p:ph type="title"/>
          </p:nvPr>
        </p:nvSpPr>
        <p:spPr>
          <a:xfrm>
            <a:off x="533400" y="1143000"/>
            <a:ext cx="8153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CD5"/>
              </a:buClr>
              <a:buSzPts val="4800"/>
              <a:buFont typeface="Arial"/>
              <a:buNone/>
              <a:defRPr sz="3600" b="1">
                <a:solidFill>
                  <a:srgbClr val="009CD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14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5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9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9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685800" lvl="1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9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4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130" name="Google Shape;130;p9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131" name="Google Shape;131;p9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37" name="Google Shape;137;p9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138" name="Google Shape;138;p9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39" name="Google Shape;139;p9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140" name="Google Shape;140;p9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98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8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3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42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55" name="Google Shape;155;p9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56" name="Google Shape;156;p9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9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9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63" name="Google Shape;163;p9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9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31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9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9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9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9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80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0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00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0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0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0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7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1455736"/>
            <a:ext cx="8424863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139181"/>
            <a:ext cx="4135438" cy="3240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91" y="2139181"/>
            <a:ext cx="4137025" cy="3240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7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43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079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061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8079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6061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0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19615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15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06769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3597"/>
            <a:ext cx="5486400" cy="23420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5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1355128"/>
            <a:ext cx="84248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2211189"/>
            <a:ext cx="8424863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7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93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347614"/>
            <a:ext cx="7772400" cy="1102519"/>
          </a:xfrm>
        </p:spPr>
        <p:txBody>
          <a:bodyPr/>
          <a:lstStyle/>
          <a:p>
            <a:pPr eaLnBrk="1" hangingPunct="1"/>
            <a:r>
              <a:rPr lang="en-GB" dirty="0"/>
              <a:t>Simulation-based Education: </a:t>
            </a:r>
            <a:r>
              <a:rPr lang="en-GB" dirty="0" smtClean="0"/>
              <a:t>from rehearsal to reality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450133"/>
            <a:ext cx="8330380" cy="1314450"/>
          </a:xfrm>
        </p:spPr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r>
              <a:rPr lang="en-GB" sz="2400" dirty="0"/>
              <a:t>Matthew Aldridge RN, RNT, MEd, BSc(Hons), SFHEA</a:t>
            </a:r>
          </a:p>
          <a:p>
            <a:pPr eaLnBrk="1" hangingPunct="1"/>
            <a:r>
              <a:rPr lang="en-GB" sz="2000" dirty="0"/>
              <a:t>Principal Lecturer for Skills and Simulation, Institute of Health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371908" cy="19598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ADC47F1A-C8C6-4CFB-A515-16EA15D4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1196154"/>
            <a:ext cx="3008313" cy="871538"/>
          </a:xfrm>
        </p:spPr>
        <p:txBody>
          <a:bodyPr/>
          <a:lstStyle/>
          <a:p>
            <a:r>
              <a:rPr lang="en-US" dirty="0"/>
              <a:t>Immersive reality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14582B8-1732-423A-9B3D-6F5580C97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9" b="2"/>
          <a:stretch/>
        </p:blipFill>
        <p:spPr bwMode="auto">
          <a:xfrm>
            <a:off x="3575047" y="627534"/>
            <a:ext cx="5111750" cy="43898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xmlns="" id="{1B29DAAA-9A5E-4160-821C-E3DD6810C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3" y="2067694"/>
            <a:ext cx="3008313" cy="3518297"/>
          </a:xfrm>
        </p:spPr>
        <p:txBody>
          <a:bodyPr/>
          <a:lstStyle/>
          <a:p>
            <a:r>
              <a:rPr lang="en-US" dirty="0"/>
              <a:t>Blending video, audio, lighting and “smells” with real-world equipment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8361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C81CADF5-51E1-4F7D-B060-A20C37D7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1196154"/>
            <a:ext cx="3008313" cy="871538"/>
          </a:xfrm>
        </p:spPr>
        <p:txBody>
          <a:bodyPr/>
          <a:lstStyle/>
          <a:p>
            <a:pPr algn="ctr"/>
            <a:r>
              <a:rPr lang="en-US" dirty="0"/>
              <a:t>Human patient simulators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54C0E8-2A21-42F6-A1C5-E5268A2C7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9" r="-1" b="27493"/>
          <a:stretch/>
        </p:blipFill>
        <p:spPr>
          <a:xfrm>
            <a:off x="3575047" y="627534"/>
            <a:ext cx="5111750" cy="4389835"/>
          </a:xfrm>
          <a:prstGeom prst="rect">
            <a:avLst/>
          </a:prstGeo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5EFA1221-93C1-4BEF-80BF-3AD52B18B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3" y="2067694"/>
            <a:ext cx="3008313" cy="3518297"/>
          </a:xfrm>
        </p:spPr>
        <p:txBody>
          <a:bodyPr/>
          <a:lstStyle/>
          <a:p>
            <a:r>
              <a:rPr lang="en-US" dirty="0"/>
              <a:t>Replicate human 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 sounds/pulses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Breath sounds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chest/eyes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</a:t>
            </a:r>
            <a:r>
              <a:rPr lang="en-US" dirty="0" err="1"/>
              <a:t>catheterise</a:t>
            </a:r>
            <a:r>
              <a:rPr lang="en-US" dirty="0"/>
              <a:t>, cannulate, insert airway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allow for replicate medical emergencies and patient assessment skills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A6589A41-29E7-4FA9-9888-031D5460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-5236"/>
            <a:ext cx="4502835" cy="1001266"/>
          </a:xfrm>
        </p:spPr>
        <p:txBody>
          <a:bodyPr/>
          <a:lstStyle/>
          <a:p>
            <a:r>
              <a:rPr lang="en-US" dirty="0"/>
              <a:t>Augmented reality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6958E7D-70E4-4A0D-9D5E-110F60F0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79263"/>
            <a:ext cx="2929453" cy="41405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F4C788A-EB96-417E-B18E-C6D2CA2CC2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9582"/>
            <a:ext cx="5310519" cy="39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A1464-24F3-47C9-A230-8EB329154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8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0768BD-0D24-49D0-9106-6590292987F1}"/>
              </a:ext>
            </a:extLst>
          </p:cNvPr>
          <p:cNvSpPr txBox="1"/>
          <p:nvPr/>
        </p:nvSpPr>
        <p:spPr>
          <a:xfrm>
            <a:off x="1763688" y="321982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</a:t>
            </a:r>
            <a:r>
              <a:rPr lang="en-GB" b="1" dirty="0" smtClean="0"/>
              <a:t>atthew.aldridge@wlv.ac.uk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47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F726630-731C-4088-905C-13E716A1B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10908" b="1"/>
          <a:stretch/>
        </p:blipFill>
        <p:spPr bwMode="auto">
          <a:xfrm>
            <a:off x="333869" y="75569"/>
            <a:ext cx="8352928" cy="49923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xmlns="" id="{5B98377E-81A4-4218-85DB-4C64C648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1196154"/>
            <a:ext cx="3008313" cy="871538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xmlns="" id="{E0DE9872-0182-4405-944D-220D4708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3" y="2067694"/>
            <a:ext cx="3008313" cy="3518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"/>
          <p:cNvSpPr txBox="1">
            <a:spLocks noGrp="1"/>
          </p:cNvSpPr>
          <p:nvPr>
            <p:ph type="title"/>
          </p:nvPr>
        </p:nvSpPr>
        <p:spPr>
          <a:xfrm>
            <a:off x="1608013" y="619586"/>
            <a:ext cx="5657850" cy="1088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</a:pPr>
            <a:r>
              <a:rPr lang="en-GB" b="1" dirty="0"/>
              <a:t>What is simulation?</a:t>
            </a:r>
            <a:endParaRPr dirty="0"/>
          </a:p>
        </p:txBody>
      </p:sp>
      <p:pic>
        <p:nvPicPr>
          <p:cNvPr id="496" name="Google Shape;49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9449" y="1707654"/>
            <a:ext cx="621406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4964178F-4339-4506-AE69-2A030BDCC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14" b="14486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47BAA0-4035-4496-A77E-3F66D681B5C2}"/>
              </a:ext>
            </a:extLst>
          </p:cNvPr>
          <p:cNvGrpSpPr/>
          <p:nvPr/>
        </p:nvGrpSpPr>
        <p:grpSpPr>
          <a:xfrm>
            <a:off x="1185021" y="1209132"/>
            <a:ext cx="5956447" cy="3437158"/>
            <a:chOff x="1185021" y="1209132"/>
            <a:chExt cx="5956447" cy="34371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A2F55A-2011-4260-9BB6-35271D0AB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968" y="2931790"/>
              <a:ext cx="2857500" cy="1714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341F2D2-824D-4406-B0B8-82167F4B6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5021" y="1209132"/>
              <a:ext cx="3096344" cy="1740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4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3"/>
          <p:cNvSpPr txBox="1">
            <a:spLocks noGrp="1"/>
          </p:cNvSpPr>
          <p:nvPr>
            <p:ph type="title"/>
          </p:nvPr>
        </p:nvSpPr>
        <p:spPr>
          <a:xfrm>
            <a:off x="1543050" y="1143000"/>
            <a:ext cx="61150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endParaRPr/>
          </a:p>
        </p:txBody>
      </p:sp>
      <p:pic>
        <p:nvPicPr>
          <p:cNvPr id="575" name="Google Shape;5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0930" y="8496"/>
            <a:ext cx="2431256" cy="321349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6" name="Google Shape;57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845" y="1855108"/>
            <a:ext cx="2484834" cy="322897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7" name="Google Shape;57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9862" y="570390"/>
            <a:ext cx="2376488" cy="212287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8" name="Google Shape;57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0622" y="68970"/>
            <a:ext cx="2234427" cy="31791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79" name="Google Shape;57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06349" y="1735711"/>
            <a:ext cx="2254229" cy="33483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80" name="Google Shape;58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02726" y="2973136"/>
            <a:ext cx="2230760" cy="21443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xmlns="" id="{A0273C90-511D-42E0-AA89-E1219504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0800"/>
            <a:ext cx="7249699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7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EB911F-0B9B-4633-AB21-5718875E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97" r="2" b="11101"/>
          <a:stretch/>
        </p:blipFill>
        <p:spPr>
          <a:xfrm>
            <a:off x="321703" y="998450"/>
            <a:ext cx="7416824" cy="417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2B8A3-AAAD-480E-8197-F792E784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BA50A9-B7E8-49AB-BDD7-F8FCE2358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1077547-1F01-4B82-B4A3-16160BE6E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4556" y="1112481"/>
            <a:ext cx="3949762" cy="29638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CF8152-0ABE-485E-B91C-C148C902E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83DD832-36AA-4C7C-98D5-999842518A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6920" y="1959552"/>
            <a:ext cx="3957990" cy="29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49C1C-7813-4E71-B766-2FAD5585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reality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9A1C6B-796A-4850-8354-3064FA419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078B84D-D6E4-41E1-A5FD-0F4C7B6B28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52241"/>
            <a:ext cx="4040188" cy="22726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322317-9BE5-4329-9E1D-750011266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515EB8C-3EC2-4ABA-AEE9-EC1CFDD483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8" y="2651794"/>
            <a:ext cx="4041775" cy="22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w2">
  <a:themeElements>
    <a:clrScheme name="uo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WLV Branding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o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136</Words>
  <Application>Microsoft Office PowerPoint</Application>
  <PresentationFormat>On-screen Show (16:9)</PresentationFormat>
  <Paragraphs>23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uow2</vt:lpstr>
      <vt:lpstr>Office Theme</vt:lpstr>
      <vt:lpstr>Simulation-based Education: from rehearsal to reality</vt:lpstr>
      <vt:lpstr>PowerPoint Presentation</vt:lpstr>
      <vt:lpstr>What is simulation?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reality</vt:lpstr>
      <vt:lpstr>Immersive reality</vt:lpstr>
      <vt:lpstr>Human patient simulators</vt:lpstr>
      <vt:lpstr>Augmented reality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matt aldridge</dc:creator>
  <cp:lastModifiedBy>Aldridge, Matthew</cp:lastModifiedBy>
  <cp:revision>13</cp:revision>
  <dcterms:created xsi:type="dcterms:W3CDTF">2021-03-02T19:47:18Z</dcterms:created>
  <dcterms:modified xsi:type="dcterms:W3CDTF">2021-03-03T11:28:04Z</dcterms:modified>
</cp:coreProperties>
</file>